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1" r:id="rId3"/>
    <p:sldId id="257" r:id="rId4"/>
    <p:sldId id="258" r:id="rId5"/>
    <p:sldId id="259" r:id="rId6"/>
    <p:sldId id="269" r:id="rId7"/>
    <p:sldId id="266" r:id="rId8"/>
    <p:sldId id="260" r:id="rId9"/>
    <p:sldId id="261" r:id="rId10"/>
    <p:sldId id="262" r:id="rId11"/>
    <p:sldId id="273" r:id="rId12"/>
    <p:sldId id="268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0B1A5-4E51-4E0A-8F75-B11CD799D781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FFDA0-3917-424D-AEBF-810DDB26D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3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r>
              <a:rPr lang="en-US" i="1" dirty="0" smtClean="0"/>
              <a:t> 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en-US" dirty="0" smtClean="0"/>
              <a:t> </a:t>
            </a:r>
            <a:endParaRPr lang="en-US" sz="1200" dirty="0" smtClean="0"/>
          </a:p>
          <a:p>
            <a:pPr>
              <a:buFont typeface="Arial" pitchFamily="34" charset="0"/>
              <a:buNone/>
            </a:pPr>
            <a:endParaRPr lang="en-US" sz="1200" dirty="0" smtClean="0"/>
          </a:p>
          <a:p>
            <a:pPr>
              <a:buFont typeface="Arial" pitchFamily="34" charset="0"/>
              <a:buNone/>
            </a:pPr>
            <a:r>
              <a:rPr lang="en-US" sz="120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i="0" dirty="0" smtClean="0"/>
              <a:t>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FFDA0-3917-424D-AEBF-810DDB26DE8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7F29078-0A84-4F18-9788-30DA47B909C4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E88FA91-E9AC-4F71-A905-EEB2534E2A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ltacollege.edu/div/instserv/lc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eltacollege.edu/div/instserv/lc/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724400"/>
            <a:ext cx="6400800" cy="14478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Ginger Holden, </a:t>
            </a:r>
          </a:p>
          <a:p>
            <a:r>
              <a:rPr lang="en-US" dirty="0" smtClean="0"/>
              <a:t>Learning Communities Coordinator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Innovative Collaborations:</a:t>
            </a:r>
            <a:br>
              <a:rPr lang="en-US" dirty="0" smtClean="0"/>
            </a:br>
            <a:r>
              <a:rPr lang="en-US" dirty="0" smtClean="0"/>
              <a:t>Enhance Your Teaching,</a:t>
            </a:r>
            <a:br>
              <a:rPr lang="en-US" dirty="0" smtClean="0"/>
            </a:br>
            <a:r>
              <a:rPr lang="en-US" dirty="0" smtClean="0"/>
              <a:t>Enrich Student Learning</a:t>
            </a:r>
            <a:endParaRPr lang="en-US" dirty="0"/>
          </a:p>
        </p:txBody>
      </p:sp>
      <p:pic>
        <p:nvPicPr>
          <p:cNvPr id="1026" name="Picture 2" descr="C:\Documents and Settings\Ginger\Local Settings\Temporary Internet Files\Content.IE5\W4QVEZAO\MC90023776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2971800"/>
            <a:ext cx="1655275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Link Learning Community Classes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theme and accompanying description to represent your learning community</a:t>
            </a:r>
          </a:p>
          <a:p>
            <a:r>
              <a:rPr lang="en-US" dirty="0" smtClean="0"/>
              <a:t>Establish shared class policies </a:t>
            </a:r>
          </a:p>
          <a:p>
            <a:r>
              <a:rPr lang="en-US" dirty="0" smtClean="0"/>
              <a:t>Design integrated assignments and/or activities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4294967295"/>
          </p:nvPr>
        </p:nvSpPr>
        <p:spPr>
          <a:xfrm>
            <a:off x="152400" y="3810000"/>
            <a:ext cx="4040188" cy="809625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4294967295"/>
          </p:nvPr>
        </p:nvSpPr>
        <p:spPr>
          <a:xfrm>
            <a:off x="1219200" y="5181600"/>
            <a:ext cx="4041775" cy="731838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200400" y="5105400"/>
            <a:ext cx="4343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Group Activity 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 groups of 2-3, discuss the questions listed in the adjacent column. Be prepared to share your responses with the larger group.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What kind of learning communities (course “unions”) do you consider most beneficial to Delta’s students?</a:t>
            </a:r>
          </a:p>
          <a:p>
            <a:endParaRPr lang="en-US" dirty="0" smtClean="0"/>
          </a:p>
          <a:p>
            <a:r>
              <a:rPr lang="en-US" dirty="0" smtClean="0"/>
              <a:t>Within what </a:t>
            </a:r>
            <a:r>
              <a:rPr lang="en-US" i="1" dirty="0" smtClean="0"/>
              <a:t>new</a:t>
            </a:r>
            <a:r>
              <a:rPr lang="en-US" dirty="0" smtClean="0"/>
              <a:t> or </a:t>
            </a:r>
            <a:r>
              <a:rPr lang="en-US" i="1" dirty="0" smtClean="0"/>
              <a:t>existing</a:t>
            </a:r>
            <a:r>
              <a:rPr lang="en-US" dirty="0" smtClean="0"/>
              <a:t> learning community would you enjoy being a faculty participant?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Learning communities provide innovative curricular opportunities for faculty to stimulate their teaching and increase student learning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Learning communities WORK when they contain: integrated assignments, instructors who enjoy working together and regularly communicate, and students who enroll in </a:t>
            </a:r>
            <a:r>
              <a:rPr lang="en-US" i="1" dirty="0" smtClean="0"/>
              <a:t>all</a:t>
            </a:r>
            <a:r>
              <a:rPr lang="en-US" dirty="0" smtClean="0"/>
              <a:t> classes within the community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For additional faculty resources, detailed learning community descriptions, and general learning communities information, access Delta’s </a:t>
            </a:r>
            <a:r>
              <a:rPr lang="en-US" dirty="0" smtClean="0">
                <a:hlinkClick r:id="rId2"/>
              </a:rPr>
              <a:t>Learning Communities </a:t>
            </a:r>
            <a:r>
              <a:rPr lang="en-US" dirty="0" smtClean="0"/>
              <a:t>website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534400" cy="2438400"/>
          </a:xfrm>
        </p:spPr>
        <p:txBody>
          <a:bodyPr/>
          <a:lstStyle/>
          <a:p>
            <a:r>
              <a:rPr lang="en-US" dirty="0" smtClean="0"/>
              <a:t>   Questions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Communities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Student-centered </a:t>
            </a:r>
          </a:p>
          <a:p>
            <a:r>
              <a:rPr lang="en-US" dirty="0" smtClean="0"/>
              <a:t>Collaborative</a:t>
            </a:r>
          </a:p>
          <a:p>
            <a:r>
              <a:rPr lang="en-US" dirty="0" smtClean="0"/>
              <a:t>Faculty-driven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C:\Documents and Settings\Ginger\Desktop\Caterpillar Information\CAT Class '10 at Work\CAT Class '10 at Work 017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lum bright="10000"/>
          </a:blip>
          <a:stretch>
            <a:fillRect/>
          </a:stretch>
        </p:blipFill>
        <p:spPr bwMode="auto">
          <a:xfrm>
            <a:off x="3429000" y="838200"/>
            <a:ext cx="5105400" cy="525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overview of learning communities at SJDC </a:t>
            </a:r>
          </a:p>
          <a:p>
            <a:r>
              <a:rPr lang="en-US" dirty="0" smtClean="0"/>
              <a:t>Review and address learning community challenges </a:t>
            </a:r>
          </a:p>
          <a:p>
            <a:r>
              <a:rPr lang="en-US" dirty="0" smtClean="0"/>
              <a:t>Introduce Delta’s learning communities website</a:t>
            </a:r>
          </a:p>
          <a:p>
            <a:r>
              <a:rPr lang="en-US" dirty="0" smtClean="0"/>
              <a:t>Share steps to forming a learning community</a:t>
            </a:r>
          </a:p>
          <a:p>
            <a:r>
              <a:rPr lang="en-US" dirty="0" smtClean="0"/>
              <a:t>Present key ways to link learning community classes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Learning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Two or more classes linked together by a common theme or context</a:t>
            </a:r>
          </a:p>
          <a:p>
            <a:r>
              <a:rPr lang="en-US" sz="2400" dirty="0" smtClean="0"/>
              <a:t>Class assignments </a:t>
            </a:r>
            <a:r>
              <a:rPr lang="en-US" sz="2400" dirty="0" smtClean="0"/>
              <a:t>and/or </a:t>
            </a:r>
            <a:r>
              <a:rPr lang="en-US" sz="2400" dirty="0" smtClean="0"/>
              <a:t>activities </a:t>
            </a:r>
            <a:r>
              <a:rPr lang="en-US" sz="2400" dirty="0" smtClean="0"/>
              <a:t>in one class relate to the other class(</a:t>
            </a:r>
            <a:r>
              <a:rPr lang="en-US" sz="2400" dirty="0" err="1" smtClean="0"/>
              <a:t>es</a:t>
            </a:r>
            <a:r>
              <a:rPr lang="en-US" sz="2400" dirty="0" smtClean="0"/>
              <a:t>) in the community</a:t>
            </a:r>
            <a:endParaRPr lang="en-US" sz="2400" dirty="0" smtClean="0"/>
          </a:p>
          <a:p>
            <a:r>
              <a:rPr lang="en-US" sz="2400" dirty="0" smtClean="0"/>
              <a:t>The same students enroll in </a:t>
            </a:r>
            <a:r>
              <a:rPr lang="en-US" sz="2400" i="1" dirty="0" smtClean="0"/>
              <a:t>all</a:t>
            </a:r>
            <a:r>
              <a:rPr lang="en-US" sz="2400" dirty="0" smtClean="0"/>
              <a:t> classes within the learning community</a:t>
            </a:r>
          </a:p>
          <a:p>
            <a:r>
              <a:rPr lang="en-US" sz="2400" dirty="0" smtClean="0"/>
              <a:t>A sense of “community” is fostered among </a:t>
            </a:r>
            <a:r>
              <a:rPr lang="en-US" sz="2400" dirty="0" smtClean="0"/>
              <a:t>students</a:t>
            </a:r>
            <a:r>
              <a:rPr lang="en-US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smtClean="0"/>
              <a:t>faculty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gholden\AppData\Local\Microsoft\Windows\Temporary Internet Files\Content.IE5\HWZG8NPK\MP900448461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048" y="1600200"/>
            <a:ext cx="3191704" cy="44529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Makes a Learning Community Successful?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Course content is relevant to students’ career or personal interests</a:t>
            </a:r>
          </a:p>
          <a:p>
            <a:r>
              <a:rPr lang="en-US" sz="2800" dirty="0" smtClean="0"/>
              <a:t>Students meet others who share common goals </a:t>
            </a:r>
          </a:p>
          <a:p>
            <a:r>
              <a:rPr lang="en-US" sz="2800" dirty="0" smtClean="0"/>
              <a:t>Faculty and students experience greater interaction</a:t>
            </a:r>
          </a:p>
          <a:p>
            <a:r>
              <a:rPr lang="en-US" sz="2800" dirty="0" smtClean="0"/>
              <a:t>Significant number of students are retained in classes</a:t>
            </a:r>
          </a:p>
          <a:p>
            <a:endParaRPr lang="en-US" dirty="0"/>
          </a:p>
        </p:txBody>
      </p:sp>
      <p:pic>
        <p:nvPicPr>
          <p:cNvPr id="5" name="Content Placeholder 4" descr="C:\Documents and Settings\Ginger\Local Settings\Temporary Internet Files\Content.IE5\W4QVEZAO\MPj0409270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00200"/>
            <a:ext cx="41148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Learning Communities Work </a:t>
            </a:r>
            <a:r>
              <a:rPr lang="en-US" i="1" dirty="0" smtClean="0"/>
              <a:t>Best</a:t>
            </a:r>
            <a:r>
              <a:rPr lang="en-US" dirty="0" smtClean="0"/>
              <a:t> When . .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Faculty members are compatible</a:t>
            </a:r>
          </a:p>
          <a:p>
            <a:r>
              <a:rPr lang="en-US" dirty="0" smtClean="0"/>
              <a:t>Courses compliment one another</a:t>
            </a:r>
          </a:p>
          <a:p>
            <a:r>
              <a:rPr lang="en-US" dirty="0" smtClean="0"/>
              <a:t>Students traditionally take courses together</a:t>
            </a:r>
            <a:endParaRPr lang="en-US" dirty="0"/>
          </a:p>
        </p:txBody>
      </p:sp>
      <p:pic>
        <p:nvPicPr>
          <p:cNvPr id="1026" name="Picture 2" descr="C:\Documents and Settings\Ginger\Local Settings\Temporary Internet Files\Content.IE5\OJP77VOS\MC9000246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581400"/>
            <a:ext cx="1970532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Community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High numbers of at-risk students </a:t>
            </a:r>
          </a:p>
          <a:p>
            <a:pPr lvl="0"/>
            <a:r>
              <a:rPr lang="en-US" dirty="0" smtClean="0"/>
              <a:t>A classroom of well-acquainted students (a.k.a. “The Socialization Issue”)  </a:t>
            </a:r>
          </a:p>
          <a:p>
            <a:pPr lvl="0"/>
            <a:r>
              <a:rPr lang="en-US" dirty="0" smtClean="0"/>
              <a:t>Lack of communication between faculty members</a:t>
            </a:r>
          </a:p>
          <a:p>
            <a:pPr lvl="0"/>
            <a:r>
              <a:rPr lang="en-US" dirty="0" smtClean="0"/>
              <a:t>Finding common ground to create </a:t>
            </a:r>
            <a:r>
              <a:rPr lang="en-US" i="1" dirty="0" smtClean="0"/>
              <a:t>multiple</a:t>
            </a:r>
            <a:r>
              <a:rPr lang="en-US" dirty="0" smtClean="0"/>
              <a:t> integrated assignments  </a:t>
            </a:r>
          </a:p>
          <a:p>
            <a:pPr lvl="0"/>
            <a:r>
              <a:rPr lang="en-US" dirty="0" smtClean="0"/>
              <a:t>Absence of faculty collaboration or students’ </a:t>
            </a:r>
            <a:r>
              <a:rPr lang="en-US" i="1" dirty="0" smtClean="0"/>
              <a:t>perceived</a:t>
            </a:r>
            <a:r>
              <a:rPr lang="en-US" dirty="0" smtClean="0"/>
              <a:t> absence of collaboration (i.e. unclear linked assignments)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Student and Faculty Resource</a:t>
            </a: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Learning Communities </a:t>
            </a:r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Communities Website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Forming a Learning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Discuss LC concept with Learning Communities coordinator</a:t>
            </a:r>
          </a:p>
          <a:p>
            <a:r>
              <a:rPr lang="en-US" dirty="0" smtClean="0"/>
              <a:t>Find faculty with whom you would like to collaborate</a:t>
            </a:r>
          </a:p>
          <a:p>
            <a:r>
              <a:rPr lang="en-US" dirty="0" smtClean="0"/>
              <a:t>With LC partner(s), create learning community theme and description</a:t>
            </a:r>
          </a:p>
          <a:p>
            <a:r>
              <a:rPr lang="en-US" dirty="0" smtClean="0"/>
              <a:t>Submit theme and description along with learning community class information to LC coordinator </a:t>
            </a:r>
          </a:p>
          <a:p>
            <a:r>
              <a:rPr lang="en-US" dirty="0" smtClean="0"/>
              <a:t>Sign Learning Communities Request Form</a:t>
            </a:r>
          </a:p>
          <a:p>
            <a:r>
              <a:rPr lang="en-US" dirty="0" smtClean="0"/>
              <a:t>Attend learning communities faculty workshop the semester </a:t>
            </a:r>
            <a:r>
              <a:rPr lang="en-US" i="1" dirty="0" smtClean="0"/>
              <a:t>prior </a:t>
            </a:r>
            <a:r>
              <a:rPr lang="en-US" dirty="0" smtClean="0"/>
              <a:t>to teaching in your community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595</TotalTime>
  <Words>457</Words>
  <Application>Microsoft Office PowerPoint</Application>
  <PresentationFormat>On-screen Show (4:3)</PresentationFormat>
  <Paragraphs>97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Innovative Collaborations: Enhance Your Teaching, Enrich Student Learning</vt:lpstr>
      <vt:lpstr>Learning Communities</vt:lpstr>
      <vt:lpstr>Workshop Objectives</vt:lpstr>
      <vt:lpstr>What is a Learning Community?</vt:lpstr>
      <vt:lpstr>What Makes a Learning Community Successful?</vt:lpstr>
      <vt:lpstr>Learning Communities Work Best When . . .</vt:lpstr>
      <vt:lpstr>Learning Community Challenges</vt:lpstr>
      <vt:lpstr>Learning Communities Website</vt:lpstr>
      <vt:lpstr>Steps to Forming a Learning Community</vt:lpstr>
      <vt:lpstr>Ways to Link Learning Community Classes</vt:lpstr>
      <vt:lpstr>Small Group Activity </vt:lpstr>
      <vt:lpstr>Workshop Summary</vt:lpstr>
      <vt:lpstr>  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Innovative Collaborations: Enhance Your Teaching, Enrich Student Learning</dc:title>
  <dc:creator>jholden</dc:creator>
  <cp:lastModifiedBy>Holden, Ginger</cp:lastModifiedBy>
  <cp:revision>51</cp:revision>
  <dcterms:created xsi:type="dcterms:W3CDTF">2010-08-07T16:35:30Z</dcterms:created>
  <dcterms:modified xsi:type="dcterms:W3CDTF">2012-08-13T16:02:15Z</dcterms:modified>
</cp:coreProperties>
</file>