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6" r:id="rId6"/>
    <p:sldId id="265" r:id="rId7"/>
    <p:sldId id="264" r:id="rId8"/>
    <p:sldId id="263" r:id="rId9"/>
    <p:sldId id="262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20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122EE-FEA4-4146-9ADD-F652213E4F2E}" type="datetimeFigureOut">
              <a:rPr lang="en-US" smtClean="0"/>
              <a:t>8/12/12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2B9E7-FA99-DA40-ACB2-9A2BCA5A65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161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1C97B3-5041-E648-9AF5-BCEB1DE33B08}" type="slidenum">
              <a:rPr lang="en-US" sz="1200"/>
              <a:pPr/>
              <a:t>1</a:t>
            </a:fld>
            <a:endParaRPr lang="en-US" sz="1200" dirty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0" indent="0" eaLnBrk="1" hangingPunct="1">
              <a:buFont typeface="Arial"/>
              <a:buNone/>
            </a:pPr>
            <a:endParaRPr lang="en-US" sz="14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781EC-7608-C548-A8F8-4CEDEF2FDA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71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781EC-7608-C548-A8F8-4CEDEF2FDAC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72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en-U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C3B34-0734-4BA7-823B-3B46A4091C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72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781EC-7608-C548-A8F8-4CEDEF2FDA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59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781EC-7608-C548-A8F8-4CEDEF2FDA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48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en-U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781EC-7608-C548-A8F8-4CEDEF2FDA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60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781EC-7608-C548-A8F8-4CEDEF2FDA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37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baseline="0" dirty="0" smtClean="0"/>
              <a:t>LC students have more academic challenges than all other students: 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Consider increasing involvement</a:t>
            </a:r>
            <a:r>
              <a:rPr lang="en-US" sz="1400" baseline="0" dirty="0" smtClean="0"/>
              <a:t> with </a:t>
            </a:r>
            <a:r>
              <a:rPr lang="en-US" sz="1400" dirty="0" smtClean="0"/>
              <a:t>Student</a:t>
            </a:r>
            <a:r>
              <a:rPr lang="en-US" sz="1400" baseline="0" dirty="0" smtClean="0"/>
              <a:t> Support Services:</a:t>
            </a:r>
          </a:p>
          <a:p>
            <a:endParaRPr lang="en-US" sz="1400" baseline="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400" baseline="0" dirty="0" smtClean="0"/>
              <a:t>Reading, Writing, and Learning Center (which offers class visits or a tutor to speak about their services in your class)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aseline="0" dirty="0" smtClean="0"/>
              <a:t>Math and Science Learning Center (which offers tours for classes)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aseline="0" dirty="0" smtClean="0"/>
              <a:t>Computer Lab (an invaluable resource)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aseline="0" dirty="0" err="1" smtClean="0"/>
              <a:t>Goleman</a:t>
            </a:r>
            <a:r>
              <a:rPr lang="en-US" sz="1400" baseline="0" dirty="0" smtClean="0"/>
              <a:t> Library (another invaluable resource; the library offers workshops throughout the semester)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aseline="0" dirty="0" smtClean="0"/>
              <a:t>Career and Transfer Center (which will help provide goals as well as incentives for staying in school)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aseline="0" dirty="0" smtClean="0"/>
              <a:t>Counseling (encourage students to see a counselor and, if possible, invite a counselor to do a transfer presentation)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781EC-7608-C548-A8F8-4CEDEF2FDA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09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781EC-7608-C548-A8F8-4CEDEF2FDA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45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09800"/>
            <a:ext cx="777240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7772400" cy="1143000"/>
          </a:xfrm>
          <a:ln w="9525">
            <a:headEnd/>
            <a:tailEnd/>
          </a:ln>
        </p:spPr>
        <p:txBody>
          <a:bodyPr lIns="92075" tIns="46038" rIns="92075" bIns="46038" anchor="ctr"/>
          <a:lstStyle>
            <a:lvl1pPr marL="0" indent="0" algn="ctr">
              <a:buFont typeface="Wingdings" charset="2"/>
              <a:buNone/>
              <a:defRPr sz="3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A98E1D-BDF0-2646-8271-9E546045D89A}" type="datetimeFigureOut">
              <a:rPr lang="en-US" smtClean="0"/>
              <a:t>8/12/12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C7F14-B13C-194E-89E3-D0E44602D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791452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98E1D-BDF0-2646-8271-9E546045D89A}" type="datetimeFigureOut">
              <a:rPr lang="en-US" smtClean="0"/>
              <a:t>8/12/12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9C7F14-B13C-194E-89E3-D0E44602D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262711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98E1D-BDF0-2646-8271-9E546045D89A}" type="datetimeFigureOut">
              <a:rPr lang="en-US" smtClean="0"/>
              <a:t>8/12/12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9C7F14-B13C-194E-89E3-D0E44602D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798488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762000" y="1828800"/>
            <a:ext cx="3733800" cy="42672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828800"/>
            <a:ext cx="37338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98E1D-BDF0-2646-8271-9E546045D89A}" type="datetimeFigureOut">
              <a:rPr lang="en-US" smtClean="0"/>
              <a:t>8/12/12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9C7F14-B13C-194E-89E3-D0E44602D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353879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98E1D-BDF0-2646-8271-9E546045D89A}" type="datetimeFigureOut">
              <a:rPr lang="en-US" smtClean="0"/>
              <a:t>8/12/12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9C7F14-B13C-194E-89E3-D0E44602D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6139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98E1D-BDF0-2646-8271-9E546045D89A}" type="datetimeFigureOut">
              <a:rPr lang="en-US" smtClean="0"/>
              <a:t>8/12/12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9C7F14-B13C-194E-89E3-D0E44602D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642351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98E1D-BDF0-2646-8271-9E546045D89A}" type="datetimeFigureOut">
              <a:rPr lang="en-US" smtClean="0"/>
              <a:t>8/12/12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9C7F14-B13C-194E-89E3-D0E44602D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369519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98E1D-BDF0-2646-8271-9E546045D89A}" type="datetimeFigureOut">
              <a:rPr lang="en-US" smtClean="0"/>
              <a:t>8/12/12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9C7F14-B13C-194E-89E3-D0E44602D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057062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98E1D-BDF0-2646-8271-9E546045D89A}" type="datetimeFigureOut">
              <a:rPr lang="en-US" smtClean="0"/>
              <a:t>8/12/12</a:t>
            </a:fld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9C7F14-B13C-194E-89E3-D0E44602D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11393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98E1D-BDF0-2646-8271-9E546045D89A}" type="datetimeFigureOut">
              <a:rPr lang="en-US" smtClean="0"/>
              <a:t>8/12/12</a:t>
            </a:fld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9C7F14-B13C-194E-89E3-D0E44602D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790163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98E1D-BDF0-2646-8271-9E546045D89A}" type="datetimeFigureOut">
              <a:rPr lang="en-US" smtClean="0"/>
              <a:t>8/12/12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9C7F14-B13C-194E-89E3-D0E44602D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71294"/>
      </p:ext>
    </p:extLst>
  </p:cSld>
  <p:clrMapOvr>
    <a:masterClrMapping/>
  </p:clrMapOvr>
  <p:transition xmlns:p14="http://schemas.microsoft.com/office/powerpoint/2010/main"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98E1D-BDF0-2646-8271-9E546045D89A}" type="datetimeFigureOut">
              <a:rPr lang="en-US" smtClean="0"/>
              <a:t>8/12/12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9C7F14-B13C-194E-89E3-D0E44602D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679574"/>
      </p:ext>
    </p:extLst>
  </p:cSld>
  <p:clrMapOvr>
    <a:masterClrMapping/>
  </p:clrMapOvr>
  <p:transition xmlns:p14="http://schemas.microsoft.com/office/powerpoint/2010/main"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676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>
                <a:ea typeface="ＭＳ Ｐゴシック" charset="-128"/>
                <a:cs typeface="ＭＳ Ｐゴシック" charset="-128"/>
              </a:defRPr>
            </a:lvl1pPr>
          </a:lstStyle>
          <a:p>
            <a:fld id="{67A98E1D-BDF0-2646-8271-9E546045D89A}" type="datetimeFigureOut">
              <a:rPr lang="en-US" smtClean="0"/>
              <a:t>8/12/12</a:t>
            </a:fld>
            <a:endParaRPr lang="en-US" dirty="0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8400"/>
            <a:ext cx="3429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>
                <a:ea typeface="ＭＳ Ｐゴシック" charset="-128"/>
                <a:cs typeface="ＭＳ Ｐゴシック" charset="-128"/>
              </a:defRPr>
            </a:lvl1pPr>
          </a:lstStyle>
          <a:p>
            <a:endParaRPr lang="en-US" dirty="0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/>
            </a:lvl1pPr>
          </a:lstStyle>
          <a:p>
            <a:fld id="{4E9C7F14-B13C-194E-89E3-D0E44602D3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 xmlns:p14="http://schemas.microsoft.com/office/powerpoint/2010/main" spd="med">
    <p:fade/>
  </p:transition>
  <p:txStyles>
    <p:titleStyle>
      <a:lvl1pPr algn="ctr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l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l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l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2"/>
        <a:buChar char="l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2"/>
        <a:buChar char="l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2"/>
        <a:buChar char="l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2"/>
        <a:buChar char="l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685800"/>
            <a:ext cx="7772400" cy="1447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i="1" dirty="0" smtClean="0">
                <a:latin typeface="Times New Roman" charset="0"/>
              </a:rPr>
              <a:t>Learning Communities:</a:t>
            </a:r>
            <a:br>
              <a:rPr lang="en-US" i="1" dirty="0" smtClean="0">
                <a:latin typeface="Times New Roman" charset="0"/>
              </a:rPr>
            </a:br>
            <a:r>
              <a:rPr lang="en-US" i="1" dirty="0" smtClean="0">
                <a:latin typeface="Times New Roman" charset="0"/>
              </a:rPr>
              <a:t>Unlocking Student Potential</a:t>
            </a:r>
            <a:r>
              <a:rPr lang="en-US" i="1" dirty="0">
                <a:latin typeface="Times New Roman" charset="0"/>
              </a:rPr>
              <a:t/>
            </a:r>
            <a:br>
              <a:rPr lang="en-US" i="1" dirty="0">
                <a:latin typeface="Times New Roman" charset="0"/>
              </a:rPr>
            </a:br>
            <a:endParaRPr lang="en-US" sz="2000" dirty="0">
              <a:latin typeface="Times New Roman" charset="0"/>
            </a:endParaRPr>
          </a:p>
        </p:txBody>
      </p:sp>
      <p:sp>
        <p:nvSpPr>
          <p:cNvPr id="15362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0131"/>
            <a:ext cx="6400800" cy="2137733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62500" lnSpcReduction="20000"/>
          </a:bodyPr>
          <a:lstStyle/>
          <a:p>
            <a:pPr eaLnBrk="1" hangingPunct="1">
              <a:buFont typeface="Wingdings" charset="0"/>
              <a:buNone/>
            </a:pPr>
            <a:endParaRPr lang="en-US" sz="1800" dirty="0">
              <a:solidFill>
                <a:schemeClr val="tx2"/>
              </a:solidFill>
              <a:latin typeface="Times New Roman" charset="0"/>
            </a:endParaRPr>
          </a:p>
          <a:p>
            <a:pPr eaLnBrk="1" hangingPunct="1">
              <a:buFont typeface="Wingdings" charset="0"/>
              <a:buNone/>
            </a:pPr>
            <a:endParaRPr lang="en-US" sz="1800" dirty="0">
              <a:solidFill>
                <a:schemeClr val="tx2"/>
              </a:solidFill>
              <a:latin typeface="Times New Roman" charset="0"/>
            </a:endParaRPr>
          </a:p>
          <a:p>
            <a:pPr eaLnBrk="1" hangingPunct="1">
              <a:buFont typeface="Wingdings" charset="0"/>
              <a:buNone/>
            </a:pPr>
            <a:endParaRPr lang="en-US" sz="1800" dirty="0">
              <a:solidFill>
                <a:schemeClr val="tx2"/>
              </a:solidFill>
              <a:latin typeface="Times New Roman" charset="0"/>
            </a:endParaRPr>
          </a:p>
          <a:p>
            <a:pPr eaLnBrk="1" hangingPunct="1">
              <a:buFont typeface="Wingdings" charset="0"/>
              <a:buNone/>
            </a:pPr>
            <a:endParaRPr lang="en-US" sz="2400" dirty="0">
              <a:solidFill>
                <a:schemeClr val="tx2"/>
              </a:solidFill>
              <a:latin typeface="Times New Roman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 dirty="0" smtClean="0">
                <a:solidFill>
                  <a:schemeClr val="tx2"/>
                </a:solidFill>
                <a:latin typeface="Times New Roman" charset="0"/>
              </a:rPr>
              <a:t/>
            </a:r>
            <a:br>
              <a:rPr lang="en-US" sz="2400" dirty="0" smtClean="0">
                <a:solidFill>
                  <a:schemeClr val="tx2"/>
                </a:solidFill>
                <a:latin typeface="Times New Roman" charset="0"/>
              </a:rPr>
            </a:br>
            <a:r>
              <a:rPr lang="en-US" dirty="0" smtClean="0">
                <a:solidFill>
                  <a:schemeClr val="tx2"/>
                </a:solidFill>
                <a:latin typeface="Times New Roman" charset="0"/>
              </a:rPr>
              <a:t>Career-focused</a:t>
            </a:r>
          </a:p>
          <a:p>
            <a:pPr eaLnBrk="1" hangingPunct="1">
              <a:buFont typeface="Wingdings" charset="0"/>
              <a:buNone/>
            </a:pPr>
            <a:r>
              <a:rPr lang="en-US" dirty="0" smtClean="0">
                <a:solidFill>
                  <a:schemeClr val="tx2"/>
                </a:solidFill>
                <a:latin typeface="Times New Roman" charset="0"/>
              </a:rPr>
              <a:t>Concept-focused</a:t>
            </a:r>
          </a:p>
          <a:p>
            <a:pPr eaLnBrk="1" hangingPunct="1">
              <a:buFont typeface="Wingdings" charset="0"/>
              <a:buNone/>
            </a:pPr>
            <a:r>
              <a:rPr lang="en-US" dirty="0" smtClean="0">
                <a:solidFill>
                  <a:schemeClr val="tx2"/>
                </a:solidFill>
                <a:latin typeface="Times New Roman" charset="0"/>
              </a:rPr>
              <a:t>Program-focused</a:t>
            </a:r>
            <a:endParaRPr lang="en-US" dirty="0">
              <a:solidFill>
                <a:schemeClr val="tx2"/>
              </a:solidFill>
              <a:latin typeface="Times New Roman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dirty="0" smtClean="0">
                <a:solidFill>
                  <a:schemeClr val="tx2"/>
                </a:solidFill>
                <a:latin typeface="Times New Roman" charset="0"/>
              </a:rPr>
              <a:t>Social issue-focused</a:t>
            </a:r>
          </a:p>
          <a:p>
            <a:pPr eaLnBrk="1" hangingPunct="1">
              <a:buFont typeface="Wingdings" charset="0"/>
              <a:buNone/>
            </a:pPr>
            <a:endParaRPr lang="en-US" sz="2400" dirty="0">
              <a:solidFill>
                <a:schemeClr val="tx2"/>
              </a:solidFill>
              <a:latin typeface="Times New Roman" charset="0"/>
            </a:endParaRPr>
          </a:p>
          <a:p>
            <a:pPr eaLnBrk="1" hangingPunct="1">
              <a:buFont typeface="Wingdings" charset="0"/>
              <a:buNone/>
            </a:pPr>
            <a:endParaRPr lang="en-US" sz="2400" dirty="0">
              <a:solidFill>
                <a:schemeClr val="tx2"/>
              </a:solidFill>
              <a:latin typeface="Times New Roman" charset="0"/>
            </a:endParaRPr>
          </a:p>
          <a:p>
            <a:pPr eaLnBrk="1" hangingPunct="1">
              <a:buFont typeface="Wingdings" charset="0"/>
              <a:buNone/>
            </a:pPr>
            <a:endParaRPr lang="en-US" sz="2000" dirty="0">
              <a:solidFill>
                <a:schemeClr val="tx2"/>
              </a:solidFill>
              <a:latin typeface="Times New Roman" charset="0"/>
            </a:endParaRPr>
          </a:p>
          <a:p>
            <a:pPr eaLnBrk="1" hangingPunct="1">
              <a:buFont typeface="Wingdings" charset="0"/>
              <a:buNone/>
            </a:pPr>
            <a:endParaRPr lang="en-US" sz="1800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4953000"/>
            <a:ext cx="7772400" cy="1631216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Workshop Objective: </a:t>
            </a:r>
            <a:r>
              <a:rPr lang="en-US" sz="2000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We will 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discuss the purpose of the Learning Communities program and identify its primary challenges.</a:t>
            </a:r>
            <a:br>
              <a:rPr lang="en-US" sz="2000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</a:br>
            <a:endParaRPr lang="en-US" sz="20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Outcome: </a:t>
            </a:r>
            <a:r>
              <a:rPr lang="en-US" sz="2000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F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aculty </a:t>
            </a:r>
            <a:r>
              <a:rPr lang="en-US" sz="2000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will understand the </a:t>
            </a:r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purpose of the program and strategize ways to stimulate learning among its target population.</a:t>
            </a:r>
            <a:endParaRPr lang="en-US" sz="2000" i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7602260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0" y="2321551"/>
            <a:ext cx="9144000" cy="2023916"/>
          </a:xfrm>
        </p:spPr>
        <p:txBody>
          <a:bodyPr/>
          <a:lstStyle/>
          <a:p>
            <a:r>
              <a:rPr lang="en-US" sz="3200" i="1" dirty="0" smtClean="0"/>
              <a:t>Thanks for being part of the </a:t>
            </a:r>
            <a:br>
              <a:rPr lang="en-US" sz="3200" i="1" dirty="0" smtClean="0"/>
            </a:br>
            <a:r>
              <a:rPr lang="en-US" sz="3200" i="1" dirty="0" smtClean="0"/>
              <a:t>Learning Communities program!</a:t>
            </a:r>
            <a:endParaRPr lang="en-US" sz="3200" i="1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981341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956505"/>
            <a:ext cx="7620000" cy="3452562"/>
          </a:xfrm>
        </p:spPr>
        <p:txBody>
          <a:bodyPr/>
          <a:lstStyle/>
          <a:p>
            <a:r>
              <a:rPr lang="en-US" sz="2400" i="1" dirty="0" smtClean="0">
                <a:solidFill>
                  <a:srgbClr val="996600"/>
                </a:solidFill>
                <a:latin typeface="+mj-lt"/>
              </a:rPr>
              <a:t>Target population</a:t>
            </a:r>
            <a:r>
              <a:rPr lang="en-US" sz="2400" dirty="0" smtClean="0">
                <a:solidFill>
                  <a:srgbClr val="996600"/>
                </a:solidFill>
                <a:latin typeface="+mj-lt"/>
              </a:rPr>
              <a:t>: historically underserved and first-year students</a:t>
            </a:r>
            <a:br>
              <a:rPr lang="en-US" sz="2400" dirty="0" smtClean="0">
                <a:solidFill>
                  <a:srgbClr val="996600"/>
                </a:solidFill>
                <a:latin typeface="+mj-lt"/>
              </a:rPr>
            </a:br>
            <a:endParaRPr lang="en-US" sz="2400" dirty="0" smtClean="0">
              <a:solidFill>
                <a:srgbClr val="996600"/>
              </a:solidFill>
              <a:latin typeface="+mj-lt"/>
            </a:endParaRPr>
          </a:p>
          <a:p>
            <a:r>
              <a:rPr lang="en-US" sz="2400" i="1" dirty="0" smtClean="0">
                <a:solidFill>
                  <a:srgbClr val="996600"/>
                </a:solidFill>
                <a:latin typeface="+mj-lt"/>
              </a:rPr>
              <a:t>Program purpose</a:t>
            </a:r>
            <a:r>
              <a:rPr lang="en-US" sz="2400" dirty="0" smtClean="0">
                <a:solidFill>
                  <a:srgbClr val="996600"/>
                </a:solidFill>
                <a:latin typeface="+mj-lt"/>
              </a:rPr>
              <a:t>: assist students in reaching their academic goals by building a sense of community, social support, and student engagement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3534"/>
            <a:ext cx="7772400" cy="1131013"/>
          </a:xfrm>
        </p:spPr>
        <p:txBody>
          <a:bodyPr/>
          <a:lstStyle/>
          <a:p>
            <a:pPr algn="l" eaLnBrk="1" hangingPunct="1"/>
            <a:r>
              <a:rPr lang="en-US" sz="2800" i="1" dirty="0">
                <a:latin typeface="Times New Roman" charset="0"/>
              </a:rPr>
              <a:t/>
            </a:r>
            <a:br>
              <a:rPr lang="en-US" sz="2800" i="1" dirty="0">
                <a:latin typeface="Times New Roman" charset="0"/>
              </a:rPr>
            </a:br>
            <a:r>
              <a:rPr lang="en-US" sz="2800" i="1" dirty="0">
                <a:latin typeface="Times New Roman" charset="0"/>
              </a:rPr>
              <a:t>“If you want to build a ship, don’t drum up people to collect wood and don’t assign them tasks and work, but rather teach them to long for the endless immensity of the sea”  </a:t>
            </a:r>
            <a:r>
              <a:rPr lang="en-US" sz="1800" i="1" dirty="0">
                <a:latin typeface="Times New Roman" charset="0"/>
              </a:rPr>
              <a:t>Antoine de Saint </a:t>
            </a:r>
            <a:r>
              <a:rPr lang="fr-FR" sz="1800" i="1" dirty="0" smtClean="0">
                <a:latin typeface="Times New Roman" charset="0"/>
              </a:rPr>
              <a:t>Exup</a:t>
            </a:r>
            <a:r>
              <a:rPr lang="fr-FR" sz="1800" i="1" dirty="0" smtClean="0">
                <a:latin typeface="Times New Roman" charset="0"/>
              </a:rPr>
              <a:t>éry</a:t>
            </a:r>
            <a:endParaRPr lang="fr-FR" sz="18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004136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/>
              <a:t>Program Learning Outcomes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799" y="1388962"/>
            <a:ext cx="7772401" cy="5119317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400" dirty="0" smtClean="0">
                <a:solidFill>
                  <a:srgbClr val="996600"/>
                </a:solidFill>
                <a:latin typeface="+mj-lt"/>
              </a:rPr>
              <a:t>Students </a:t>
            </a:r>
            <a:r>
              <a:rPr lang="en-US" sz="4400" dirty="0">
                <a:solidFill>
                  <a:srgbClr val="996600"/>
                </a:solidFill>
                <a:latin typeface="+mj-lt"/>
              </a:rPr>
              <a:t>will:</a:t>
            </a:r>
            <a:br>
              <a:rPr lang="en-US" sz="4400" dirty="0">
                <a:solidFill>
                  <a:srgbClr val="996600"/>
                </a:solidFill>
                <a:latin typeface="+mj-lt"/>
              </a:rPr>
            </a:br>
            <a:endParaRPr lang="en-US" sz="4400" dirty="0">
              <a:solidFill>
                <a:srgbClr val="996600"/>
              </a:solidFill>
              <a:latin typeface="+mj-lt"/>
            </a:endParaRPr>
          </a:p>
          <a:p>
            <a:r>
              <a:rPr lang="en-US" sz="4400" dirty="0">
                <a:solidFill>
                  <a:srgbClr val="996600"/>
                </a:solidFill>
                <a:latin typeface="+mj-lt"/>
              </a:rPr>
              <a:t>engage in learning through facilitated faculty and peer interaction</a:t>
            </a:r>
            <a:br>
              <a:rPr lang="en-US" sz="4400" dirty="0">
                <a:solidFill>
                  <a:srgbClr val="996600"/>
                </a:solidFill>
                <a:latin typeface="+mj-lt"/>
              </a:rPr>
            </a:br>
            <a:r>
              <a:rPr lang="en-US" sz="4400" dirty="0">
                <a:solidFill>
                  <a:srgbClr val="996600"/>
                </a:solidFill>
                <a:latin typeface="+mj-lt"/>
              </a:rPr>
              <a:t> </a:t>
            </a:r>
            <a:br>
              <a:rPr lang="en-US" sz="4400" dirty="0">
                <a:solidFill>
                  <a:srgbClr val="996600"/>
                </a:solidFill>
                <a:latin typeface="+mj-lt"/>
              </a:rPr>
            </a:br>
            <a:endParaRPr lang="en-US" sz="4400" dirty="0">
              <a:solidFill>
                <a:srgbClr val="996600"/>
              </a:solidFill>
              <a:latin typeface="+mj-lt"/>
            </a:endParaRPr>
          </a:p>
          <a:p>
            <a:r>
              <a:rPr lang="en-US" sz="4400" dirty="0">
                <a:solidFill>
                  <a:srgbClr val="996600"/>
                </a:solidFill>
                <a:latin typeface="+mj-lt"/>
              </a:rPr>
              <a:t>collaborate with peers who share similar personal and/or career interests</a:t>
            </a:r>
            <a:br>
              <a:rPr lang="en-US" sz="4400" dirty="0">
                <a:solidFill>
                  <a:srgbClr val="996600"/>
                </a:solidFill>
                <a:latin typeface="+mj-lt"/>
              </a:rPr>
            </a:br>
            <a:r>
              <a:rPr lang="en-US" sz="4400" dirty="0">
                <a:solidFill>
                  <a:srgbClr val="996600"/>
                </a:solidFill>
                <a:latin typeface="+mj-lt"/>
              </a:rPr>
              <a:t/>
            </a:r>
            <a:br>
              <a:rPr lang="en-US" sz="4400" dirty="0">
                <a:solidFill>
                  <a:srgbClr val="996600"/>
                </a:solidFill>
                <a:latin typeface="+mj-lt"/>
              </a:rPr>
            </a:br>
            <a:endParaRPr lang="en-US" sz="4400" dirty="0">
              <a:solidFill>
                <a:srgbClr val="996600"/>
              </a:solidFill>
              <a:latin typeface="+mj-lt"/>
            </a:endParaRPr>
          </a:p>
          <a:p>
            <a:r>
              <a:rPr lang="en-US" sz="4400" dirty="0">
                <a:solidFill>
                  <a:srgbClr val="996600"/>
                </a:solidFill>
                <a:latin typeface="+mj-lt"/>
              </a:rPr>
              <a:t>appreciate diversity in people, cultures, and experiences </a:t>
            </a:r>
            <a:br>
              <a:rPr lang="en-US" sz="4400" dirty="0">
                <a:solidFill>
                  <a:srgbClr val="996600"/>
                </a:solidFill>
                <a:latin typeface="+mj-lt"/>
              </a:rPr>
            </a:br>
            <a:r>
              <a:rPr lang="en-US" sz="4400" dirty="0">
                <a:solidFill>
                  <a:srgbClr val="996600"/>
                </a:solidFill>
                <a:latin typeface="+mj-lt"/>
              </a:rPr>
              <a:t/>
            </a:r>
            <a:br>
              <a:rPr lang="en-US" sz="4400" dirty="0">
                <a:solidFill>
                  <a:srgbClr val="996600"/>
                </a:solidFill>
                <a:latin typeface="+mj-lt"/>
              </a:rPr>
            </a:br>
            <a:endParaRPr lang="en-US" sz="4400" dirty="0">
              <a:solidFill>
                <a:srgbClr val="996600"/>
              </a:solidFill>
              <a:latin typeface="+mj-lt"/>
            </a:endParaRPr>
          </a:p>
          <a:p>
            <a:r>
              <a:rPr lang="en-US" sz="4400" dirty="0">
                <a:solidFill>
                  <a:srgbClr val="996600"/>
                </a:solidFill>
                <a:latin typeface="+mj-lt"/>
              </a:rPr>
              <a:t>identify and choose appropriate academic and career support services </a:t>
            </a:r>
            <a:br>
              <a:rPr lang="en-US" sz="4400" dirty="0">
                <a:solidFill>
                  <a:srgbClr val="996600"/>
                </a:solidFill>
                <a:latin typeface="+mj-lt"/>
              </a:rPr>
            </a:br>
            <a:r>
              <a:rPr lang="en-US" sz="4400" dirty="0">
                <a:solidFill>
                  <a:srgbClr val="996600"/>
                </a:solidFill>
                <a:latin typeface="+mj-lt"/>
              </a:rPr>
              <a:t/>
            </a:r>
            <a:br>
              <a:rPr lang="en-US" sz="4400" dirty="0">
                <a:solidFill>
                  <a:srgbClr val="996600"/>
                </a:solidFill>
                <a:latin typeface="+mj-lt"/>
              </a:rPr>
            </a:br>
            <a:endParaRPr lang="en-US" sz="4400" dirty="0">
              <a:solidFill>
                <a:srgbClr val="996600"/>
              </a:solidFill>
              <a:latin typeface="+mj-lt"/>
            </a:endParaRPr>
          </a:p>
          <a:p>
            <a:r>
              <a:rPr lang="en-US" sz="4400" dirty="0">
                <a:solidFill>
                  <a:srgbClr val="996600"/>
                </a:solidFill>
                <a:latin typeface="+mj-lt"/>
              </a:rPr>
              <a:t>demonstrate confidence in their academic abilities </a:t>
            </a:r>
            <a:br>
              <a:rPr lang="en-US" sz="4400" dirty="0">
                <a:solidFill>
                  <a:srgbClr val="996600"/>
                </a:solidFill>
                <a:latin typeface="+mj-lt"/>
              </a:rPr>
            </a:br>
            <a:endParaRPr lang="en-US" sz="4400" dirty="0">
              <a:solidFill>
                <a:srgbClr val="996600"/>
              </a:solidFill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37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620000" cy="42672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US" sz="2800" dirty="0" smtClean="0">
                <a:solidFill>
                  <a:schemeClr val="tx2"/>
                </a:solidFill>
                <a:latin typeface="Times New Roman" charset="0"/>
              </a:rPr>
              <a:t>In groups of 2-3:</a:t>
            </a:r>
            <a:endParaRPr lang="en-US" sz="2800" dirty="0">
              <a:solidFill>
                <a:schemeClr val="tx2"/>
              </a:solidFill>
              <a:latin typeface="Times New Roman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chemeClr val="tx2"/>
                </a:solidFill>
                <a:latin typeface="Times New Roman" charset="0"/>
              </a:rPr>
              <a:t>In a previous semester, how did you make your learning community successful?</a:t>
            </a:r>
            <a:r>
              <a:rPr lang="en-US" sz="2800" dirty="0" smtClean="0">
                <a:solidFill>
                  <a:schemeClr val="tx2"/>
                </a:solidFill>
                <a:latin typeface="Times New Roman" charset="0"/>
              </a:rPr>
              <a:t> </a:t>
            </a:r>
            <a:br>
              <a:rPr lang="en-US" sz="2800" dirty="0" smtClean="0">
                <a:solidFill>
                  <a:schemeClr val="tx2"/>
                </a:solidFill>
                <a:latin typeface="Times New Roman" charset="0"/>
              </a:rPr>
            </a:br>
            <a:endParaRPr lang="en-US" sz="2800" dirty="0" smtClean="0">
              <a:solidFill>
                <a:schemeClr val="tx2"/>
              </a:solidFill>
              <a:latin typeface="Times New Roman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chemeClr val="tx2"/>
                </a:solidFill>
                <a:latin typeface="Times New Roman" charset="0"/>
              </a:rPr>
              <a:t>If new to this program, what would you do to make your learning community successful?</a:t>
            </a:r>
            <a:endParaRPr lang="en-US" sz="2800" i="1" dirty="0">
              <a:solidFill>
                <a:schemeClr val="tx2"/>
              </a:solidFill>
              <a:latin typeface="Times New Roman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2800" dirty="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sz="2800" dirty="0" smtClean="0">
                <a:solidFill>
                  <a:schemeClr val="tx2"/>
                </a:solidFill>
                <a:latin typeface="Times New Roman" charset="0"/>
              </a:rPr>
              <a:t/>
            </a:r>
            <a:br>
              <a:rPr lang="en-US" sz="2800" dirty="0" smtClean="0">
                <a:solidFill>
                  <a:schemeClr val="tx2"/>
                </a:solidFill>
                <a:latin typeface="Times New Roman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charset="0"/>
              </a:rPr>
              <a:t>	(5 minutes)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dirty="0">
              <a:solidFill>
                <a:schemeClr val="tx2"/>
              </a:solidFill>
              <a:latin typeface="Times New Roma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411336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dirty="0" smtClean="0">
                <a:latin typeface="Times New Roman" charset="0"/>
              </a:rPr>
              <a:t> </a:t>
            </a:r>
            <a:r>
              <a:rPr lang="en-US" i="1" dirty="0" smtClean="0">
                <a:latin typeface="Times New Roman" charset="0"/>
              </a:rPr>
              <a:t>Learning Communities Studies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i="1" dirty="0" smtClean="0">
                <a:solidFill>
                  <a:srgbClr val="996600"/>
                </a:solidFill>
                <a:latin typeface="+mj-lt"/>
              </a:rPr>
              <a:t>According to studies, learning communities tend to retain higher numbers of students and result in greater student completion rates.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996600"/>
                </a:solidFill>
                <a:latin typeface="+mj-lt"/>
              </a:rPr>
              <a:t>In groups of 2-3:</a:t>
            </a:r>
            <a:endParaRPr lang="en-US" sz="2400" dirty="0">
              <a:solidFill>
                <a:srgbClr val="996600"/>
              </a:solidFill>
              <a:latin typeface="+mj-lt"/>
            </a:endParaRPr>
          </a:p>
          <a:p>
            <a:r>
              <a:rPr lang="en-US" sz="2400" i="1" dirty="0" smtClean="0">
                <a:solidFill>
                  <a:schemeClr val="tx2"/>
                </a:solidFill>
                <a:latin typeface="+mj-lt"/>
              </a:rPr>
              <a:t>What is your reaction to this statement? Does it surprise you? Why or why not?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	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/>
            </a:r>
            <a:br>
              <a:rPr lang="en-US" sz="2400" dirty="0" smtClean="0">
                <a:solidFill>
                  <a:schemeClr val="tx2"/>
                </a:solidFill>
                <a:latin typeface="+mj-lt"/>
              </a:rPr>
            </a:b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	(5 minutes)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0383505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Learning Communities Data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US" sz="2800" dirty="0" smtClean="0">
                <a:solidFill>
                  <a:srgbClr val="996600"/>
                </a:solidFill>
                <a:latin typeface="Times New Roman" charset="0"/>
              </a:rPr>
              <a:t>Examine the SJDC Learning Communities course success and retention rates from 2011-</a:t>
            </a:r>
            <a:r>
              <a:rPr lang="en-US" sz="2800" dirty="0" smtClean="0">
                <a:solidFill>
                  <a:srgbClr val="996600"/>
                </a:solidFill>
                <a:latin typeface="Times New Roman" charset="0"/>
              </a:rPr>
              <a:t>2012</a:t>
            </a:r>
            <a:br>
              <a:rPr lang="en-US" sz="2800" dirty="0" smtClean="0">
                <a:solidFill>
                  <a:srgbClr val="996600"/>
                </a:solidFill>
                <a:latin typeface="Times New Roman" charset="0"/>
              </a:rPr>
            </a:br>
            <a:r>
              <a:rPr lang="en-US" sz="2400" dirty="0" smtClean="0">
                <a:solidFill>
                  <a:srgbClr val="996600"/>
                </a:solidFill>
                <a:latin typeface="Times New Roman" charset="0"/>
              </a:rPr>
              <a:t>(handout available on </a:t>
            </a:r>
            <a:r>
              <a:rPr lang="en-US" sz="2400" dirty="0" err="1">
                <a:solidFill>
                  <a:srgbClr val="996600"/>
                </a:solidFill>
                <a:latin typeface="Times New Roman" charset="0"/>
              </a:rPr>
              <a:t>D</a:t>
            </a:r>
            <a:r>
              <a:rPr lang="en-US" sz="2400" dirty="0" err="1" smtClean="0">
                <a:solidFill>
                  <a:srgbClr val="996600"/>
                </a:solidFill>
                <a:latin typeface="Times New Roman" charset="0"/>
              </a:rPr>
              <a:t>ocushare</a:t>
            </a:r>
            <a:r>
              <a:rPr lang="en-US" sz="2400" dirty="0" smtClean="0">
                <a:solidFill>
                  <a:srgbClr val="996600"/>
                </a:solidFill>
                <a:latin typeface="Times New Roman" charset="0"/>
              </a:rPr>
              <a:t>).</a:t>
            </a:r>
            <a:endParaRPr lang="en-US" sz="2400" dirty="0" smtClean="0">
              <a:solidFill>
                <a:srgbClr val="996600"/>
              </a:solidFill>
              <a:latin typeface="Times New Roman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800" dirty="0">
              <a:solidFill>
                <a:schemeClr val="tx2"/>
              </a:solidFill>
              <a:latin typeface="Times New Roman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2800" dirty="0" smtClean="0">
                <a:solidFill>
                  <a:schemeClr val="tx2"/>
                </a:solidFill>
                <a:latin typeface="Times New Roman" charset="0"/>
              </a:rPr>
              <a:t>In </a:t>
            </a:r>
            <a:r>
              <a:rPr lang="en-US" sz="2800" dirty="0">
                <a:solidFill>
                  <a:schemeClr val="tx2"/>
                </a:solidFill>
                <a:latin typeface="Times New Roman" charset="0"/>
              </a:rPr>
              <a:t>groups of 2-3:</a:t>
            </a:r>
          </a:p>
          <a:p>
            <a:pPr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chemeClr val="tx2"/>
                </a:solidFill>
                <a:latin typeface="Times New Roman" charset="0"/>
              </a:rPr>
              <a:t>What trends do you see?</a:t>
            </a:r>
          </a:p>
          <a:p>
            <a:pPr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chemeClr val="tx2"/>
                </a:solidFill>
                <a:latin typeface="Times New Roman" charset="0"/>
              </a:rPr>
              <a:t>What high points/low points?</a:t>
            </a:r>
          </a:p>
          <a:p>
            <a:pPr>
              <a:lnSpc>
                <a:spcPct val="80000"/>
              </a:lnSpc>
              <a:defRPr/>
            </a:pPr>
            <a:r>
              <a:rPr lang="en-US" sz="2800" i="1" dirty="0" smtClean="0">
                <a:solidFill>
                  <a:schemeClr val="tx2"/>
                </a:solidFill>
                <a:latin typeface="Times New Roman" charset="0"/>
              </a:rPr>
              <a:t>What does data show in terms of the program’s purpose?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2800" i="1" dirty="0">
                <a:solidFill>
                  <a:schemeClr val="tx2"/>
                </a:solidFill>
                <a:latin typeface="Times New Roman" charset="0"/>
              </a:rPr>
              <a:t>	</a:t>
            </a:r>
            <a:r>
              <a:rPr lang="en-US" sz="2800" dirty="0" smtClean="0">
                <a:solidFill>
                  <a:schemeClr val="tx2"/>
                </a:solidFill>
                <a:latin typeface="Times New Roman" charset="0"/>
              </a:rPr>
              <a:t> </a:t>
            </a:r>
            <a:endParaRPr lang="en-US" sz="2800" dirty="0">
              <a:solidFill>
                <a:schemeClr val="tx2"/>
              </a:solidFill>
              <a:latin typeface="Times New Roman" charset="0"/>
            </a:endParaRPr>
          </a:p>
          <a:p>
            <a:endParaRPr lang="en-US" dirty="0">
              <a:solidFill>
                <a:srgbClr val="99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114596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LC Paradox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620000" cy="4481056"/>
          </a:xfrm>
        </p:spPr>
        <p:txBody>
          <a:bodyPr/>
          <a:lstStyle/>
          <a:p>
            <a:pPr marL="0" indent="0">
              <a:buNone/>
            </a:pPr>
            <a:r>
              <a:rPr lang="en-US" sz="2400" i="1" dirty="0">
                <a:solidFill>
                  <a:srgbClr val="996600"/>
                </a:solidFill>
                <a:latin typeface="Times New Roman"/>
                <a:cs typeface="Times New Roman"/>
              </a:rPr>
              <a:t>Based on </a:t>
            </a:r>
            <a:r>
              <a:rPr lang="en-US" sz="2400" i="1" dirty="0" smtClean="0">
                <a:solidFill>
                  <a:srgbClr val="996600"/>
                </a:solidFill>
                <a:latin typeface="Times New Roman"/>
                <a:cs typeface="Times New Roman"/>
              </a:rPr>
              <a:t>recent </a:t>
            </a:r>
            <a:r>
              <a:rPr lang="en-US" sz="2400" i="1" dirty="0">
                <a:solidFill>
                  <a:srgbClr val="996600"/>
                </a:solidFill>
                <a:latin typeface="Times New Roman"/>
                <a:cs typeface="Times New Roman"/>
              </a:rPr>
              <a:t>data, </a:t>
            </a:r>
            <a:r>
              <a:rPr lang="en-US" sz="2400" i="1" dirty="0" smtClean="0">
                <a:solidFill>
                  <a:srgbClr val="996600"/>
                </a:solidFill>
                <a:latin typeface="Times New Roman"/>
                <a:cs typeface="Times New Roman"/>
              </a:rPr>
              <a:t>many</a:t>
            </a:r>
            <a:r>
              <a:rPr lang="en-US" sz="2400" i="1" dirty="0" smtClean="0">
                <a:solidFill>
                  <a:srgbClr val="996600"/>
                </a:solidFill>
                <a:latin typeface="Times New Roman"/>
                <a:cs typeface="Times New Roman"/>
              </a:rPr>
              <a:t> </a:t>
            </a:r>
            <a:r>
              <a:rPr lang="en-US" sz="2400" i="1" dirty="0" smtClean="0">
                <a:solidFill>
                  <a:srgbClr val="996600"/>
                </a:solidFill>
                <a:latin typeface="Times New Roman"/>
                <a:cs typeface="Times New Roman"/>
              </a:rPr>
              <a:t>SJDC </a:t>
            </a:r>
            <a:r>
              <a:rPr lang="en-US" sz="2400" i="1" dirty="0">
                <a:solidFill>
                  <a:srgbClr val="996600"/>
                </a:solidFill>
                <a:latin typeface="Times New Roman"/>
                <a:cs typeface="Times New Roman"/>
              </a:rPr>
              <a:t>learning </a:t>
            </a:r>
            <a:r>
              <a:rPr lang="en-US" sz="2400" i="1" dirty="0" smtClean="0">
                <a:solidFill>
                  <a:srgbClr val="996600"/>
                </a:solidFill>
                <a:latin typeface="Times New Roman"/>
                <a:cs typeface="Times New Roman"/>
              </a:rPr>
              <a:t>communities are </a:t>
            </a:r>
            <a:r>
              <a:rPr lang="en-US" sz="2400" i="1" dirty="0">
                <a:solidFill>
                  <a:srgbClr val="996600"/>
                </a:solidFill>
                <a:latin typeface="Times New Roman"/>
                <a:cs typeface="Times New Roman"/>
              </a:rPr>
              <a:t>NOT retaining higher numbers of students and resulting in greater completion rates. Thus, the </a:t>
            </a:r>
            <a:r>
              <a:rPr lang="en-US" sz="2400" i="1" dirty="0" smtClean="0">
                <a:solidFill>
                  <a:srgbClr val="996600"/>
                </a:solidFill>
                <a:latin typeface="Times New Roman"/>
                <a:cs typeface="Times New Roman"/>
              </a:rPr>
              <a:t>program overall </a:t>
            </a:r>
            <a:r>
              <a:rPr lang="en-US" sz="2400" i="1" dirty="0">
                <a:solidFill>
                  <a:srgbClr val="996600"/>
                </a:solidFill>
                <a:latin typeface="Times New Roman"/>
                <a:cs typeface="Times New Roman"/>
              </a:rPr>
              <a:t>is </a:t>
            </a:r>
            <a:r>
              <a:rPr lang="en-US" sz="2400" i="1" dirty="0" smtClean="0">
                <a:solidFill>
                  <a:srgbClr val="996600"/>
                </a:solidFill>
                <a:latin typeface="Times New Roman"/>
                <a:cs typeface="Times New Roman"/>
              </a:rPr>
              <a:t>not </a:t>
            </a:r>
            <a:r>
              <a:rPr lang="en-US" sz="2400" i="1" dirty="0">
                <a:solidFill>
                  <a:srgbClr val="996600"/>
                </a:solidFill>
                <a:latin typeface="Times New Roman"/>
                <a:cs typeface="Times New Roman"/>
              </a:rPr>
              <a:t>helping our historically underserved students meet their academic </a:t>
            </a:r>
            <a:r>
              <a:rPr lang="en-US" sz="2400" i="1" dirty="0" smtClean="0">
                <a:solidFill>
                  <a:srgbClr val="996600"/>
                </a:solidFill>
                <a:latin typeface="Times New Roman"/>
                <a:cs typeface="Times New Roman"/>
              </a:rPr>
              <a:t>goals</a:t>
            </a:r>
            <a:r>
              <a:rPr lang="en-US" sz="2400" i="1" dirty="0">
                <a:solidFill>
                  <a:srgbClr val="996600"/>
                </a:solidFill>
                <a:latin typeface="Times New Roman"/>
                <a:cs typeface="Times New Roman"/>
              </a:rPr>
              <a:t> </a:t>
            </a:r>
            <a:r>
              <a:rPr lang="en-US" sz="2400" i="1" dirty="0" smtClean="0">
                <a:solidFill>
                  <a:srgbClr val="996600"/>
                </a:solidFill>
                <a:latin typeface="Times New Roman"/>
                <a:cs typeface="Times New Roman"/>
              </a:rPr>
              <a:t>to the extent that we would prefer.</a:t>
            </a:r>
            <a:br>
              <a:rPr lang="en-US" sz="2400" i="1" dirty="0" smtClean="0">
                <a:solidFill>
                  <a:srgbClr val="996600"/>
                </a:solidFill>
                <a:latin typeface="Times New Roman"/>
                <a:cs typeface="Times New Roman"/>
              </a:rPr>
            </a:br>
            <a:endParaRPr lang="en-US" sz="2400" i="1" dirty="0">
              <a:solidFill>
                <a:srgbClr val="9966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996600"/>
                </a:solidFill>
                <a:latin typeface="Times New Roman"/>
                <a:cs typeface="Times New Roman"/>
              </a:rPr>
              <a:t>In groups of 2-3:</a:t>
            </a:r>
            <a:endParaRPr lang="en-US" sz="2000" dirty="0">
              <a:solidFill>
                <a:srgbClr val="996600"/>
              </a:solidFill>
              <a:latin typeface="Times New Roman"/>
              <a:cs typeface="Times New Roman"/>
            </a:endParaRPr>
          </a:p>
          <a:p>
            <a:r>
              <a:rPr lang="en-US" sz="2000" dirty="0" smtClean="0">
                <a:solidFill>
                  <a:srgbClr val="996600"/>
                </a:solidFill>
                <a:latin typeface="Times New Roman"/>
                <a:cs typeface="Times New Roman"/>
              </a:rPr>
              <a:t>List five </a:t>
            </a:r>
            <a:r>
              <a:rPr lang="en-US" sz="2000" dirty="0">
                <a:solidFill>
                  <a:srgbClr val="996600"/>
                </a:solidFill>
                <a:latin typeface="Times New Roman"/>
                <a:cs typeface="Times New Roman"/>
              </a:rPr>
              <a:t>or more reasons behind this </a:t>
            </a:r>
            <a:r>
              <a:rPr lang="en-US" sz="2000" dirty="0" smtClean="0">
                <a:solidFill>
                  <a:srgbClr val="996600"/>
                </a:solidFill>
                <a:latin typeface="Times New Roman"/>
                <a:cs typeface="Times New Roman"/>
              </a:rPr>
              <a:t>paradox (i.e. reasons why the program isn’t as successful as we think it should be)</a:t>
            </a:r>
            <a:r>
              <a:rPr lang="en-US" sz="2000" dirty="0">
                <a:solidFill>
                  <a:srgbClr val="996600"/>
                </a:solidFill>
                <a:latin typeface="Times New Roman"/>
                <a:cs typeface="Times New Roman"/>
              </a:rPr>
              <a:t>.</a:t>
            </a:r>
            <a:r>
              <a:rPr lang="en-US" sz="2000" dirty="0" smtClean="0">
                <a:solidFill>
                  <a:srgbClr val="996600"/>
                </a:solidFill>
                <a:latin typeface="Times New Roman"/>
                <a:cs typeface="Times New Roman"/>
              </a:rPr>
              <a:t>  </a:t>
            </a:r>
            <a:br>
              <a:rPr lang="en-US" sz="2000" dirty="0" smtClean="0">
                <a:solidFill>
                  <a:srgbClr val="996600"/>
                </a:solidFill>
                <a:latin typeface="Times New Roman"/>
                <a:cs typeface="Times New Roman"/>
              </a:rPr>
            </a:br>
            <a:endParaRPr lang="en-US" sz="2000" dirty="0" smtClean="0">
              <a:solidFill>
                <a:srgbClr val="996600"/>
              </a:solidFill>
              <a:latin typeface="Times New Roman"/>
              <a:cs typeface="Times New Roman"/>
            </a:endParaRPr>
          </a:p>
          <a:p>
            <a:r>
              <a:rPr lang="en-US" sz="2000" dirty="0" smtClean="0">
                <a:solidFill>
                  <a:srgbClr val="996600"/>
                </a:solidFill>
                <a:latin typeface="Times New Roman"/>
                <a:cs typeface="Times New Roman"/>
              </a:rPr>
              <a:t>Next, narrow your list to reasons that we, as faculty, can control. Cross out reasons that are beyond our control.</a:t>
            </a:r>
          </a:p>
          <a:p>
            <a:pPr marL="0" indent="0">
              <a:buNone/>
            </a:pPr>
            <a:endParaRPr lang="en-US" sz="2000" b="1" dirty="0">
              <a:solidFill>
                <a:srgbClr val="9966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996600"/>
                </a:solidFill>
                <a:latin typeface="Times New Roman"/>
                <a:cs typeface="Times New Roman"/>
              </a:rPr>
              <a:t>	</a:t>
            </a:r>
            <a:endParaRPr lang="en-US" sz="2000" dirty="0">
              <a:solidFill>
                <a:srgbClr val="9966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362620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Fueling Student Success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en-US" sz="2800" i="1" dirty="0" smtClean="0">
                <a:solidFill>
                  <a:schemeClr val="tx2"/>
                </a:solidFill>
                <a:latin typeface="+mj-lt"/>
              </a:rPr>
              <a:t>hich of these issues can we </a:t>
            </a:r>
            <a:r>
              <a:rPr lang="en-US" sz="2800" b="1" i="1" dirty="0" smtClean="0">
                <a:solidFill>
                  <a:schemeClr val="tx2"/>
                </a:solidFill>
                <a:latin typeface="+mj-lt"/>
              </a:rPr>
              <a:t>immediately</a:t>
            </a:r>
            <a:r>
              <a:rPr lang="en-US" sz="2800" i="1" dirty="0" smtClean="0">
                <a:solidFill>
                  <a:schemeClr val="tx2"/>
                </a:solidFill>
                <a:latin typeface="+mj-lt"/>
              </a:rPr>
              <a:t> address to better serve our target population and increase student completion rates?</a:t>
            </a:r>
            <a:br>
              <a:rPr lang="en-US" sz="2800" i="1" dirty="0" smtClean="0">
                <a:solidFill>
                  <a:schemeClr val="tx2"/>
                </a:solidFill>
                <a:latin typeface="+mj-lt"/>
              </a:rPr>
            </a:br>
            <a:endParaRPr lang="en-US" sz="2800" i="1" dirty="0" smtClean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endParaRPr lang="en-US" sz="2800" i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32610449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Debrief and Next Steps 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dirty="0">
                <a:solidFill>
                  <a:schemeClr val="tx2"/>
                </a:solidFill>
                <a:latin typeface="+mj-lt"/>
              </a:rPr>
              <a:t>What </a:t>
            </a:r>
            <a:r>
              <a:rPr lang="en-US" sz="2800" i="1" dirty="0" smtClean="0">
                <a:solidFill>
                  <a:schemeClr val="tx2"/>
                </a:solidFill>
                <a:latin typeface="+mj-lt"/>
              </a:rPr>
              <a:t>questions remain for you regarding the purpose of the Learning Communities program and its challenges?</a:t>
            </a:r>
            <a:br>
              <a:rPr lang="en-US" sz="2800" i="1" dirty="0" smtClean="0">
                <a:solidFill>
                  <a:schemeClr val="tx2"/>
                </a:solidFill>
                <a:latin typeface="+mj-lt"/>
              </a:rPr>
            </a:br>
            <a:endParaRPr lang="en-US" sz="2800" i="1" dirty="0" smtClean="0">
              <a:solidFill>
                <a:schemeClr val="tx2"/>
              </a:solidFill>
              <a:latin typeface="+mj-lt"/>
            </a:endParaRPr>
          </a:p>
          <a:p>
            <a:r>
              <a:rPr lang="en-US" sz="2800" i="1" dirty="0" smtClean="0">
                <a:solidFill>
                  <a:schemeClr val="tx2"/>
                </a:solidFill>
                <a:latin typeface="+mj-lt"/>
              </a:rPr>
              <a:t>Contemplate what you can do to better serve your learning community students.</a:t>
            </a:r>
            <a:endParaRPr lang="en-US" sz="2800" i="1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383257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arning Options Staff Meeting Jan 2012">
  <a:themeElements>
    <a:clrScheme name="Sunburst 1">
      <a:dk1>
        <a:srgbClr val="000000"/>
      </a:dk1>
      <a:lt1>
        <a:srgbClr val="FAEEC8"/>
      </a:lt1>
      <a:dk2>
        <a:srgbClr val="996600"/>
      </a:dk2>
      <a:lt2>
        <a:srgbClr val="786950"/>
      </a:lt2>
      <a:accent1>
        <a:srgbClr val="727DE0"/>
      </a:accent1>
      <a:accent2>
        <a:srgbClr val="D54F41"/>
      </a:accent2>
      <a:accent3>
        <a:srgbClr val="FCF5E0"/>
      </a:accent3>
      <a:accent4>
        <a:srgbClr val="000000"/>
      </a:accent4>
      <a:accent5>
        <a:srgbClr val="BCBFED"/>
      </a:accent5>
      <a:accent6>
        <a:srgbClr val="C1473A"/>
      </a:accent6>
      <a:hlink>
        <a:srgbClr val="003300"/>
      </a:hlink>
      <a:folHlink>
        <a:srgbClr val="339933"/>
      </a:folHlink>
    </a:clrScheme>
    <a:fontScheme name="Sunburs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Sunburst 1">
        <a:dk1>
          <a:srgbClr val="000000"/>
        </a:dk1>
        <a:lt1>
          <a:srgbClr val="FAEEC8"/>
        </a:lt1>
        <a:dk2>
          <a:srgbClr val="996600"/>
        </a:dk2>
        <a:lt2>
          <a:srgbClr val="786950"/>
        </a:lt2>
        <a:accent1>
          <a:srgbClr val="727DE0"/>
        </a:accent1>
        <a:accent2>
          <a:srgbClr val="D54F41"/>
        </a:accent2>
        <a:accent3>
          <a:srgbClr val="FCF5E0"/>
        </a:accent3>
        <a:accent4>
          <a:srgbClr val="000000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Learning Options Staff Meeting Jan 2012.thmx</Template>
  <TotalTime>30</TotalTime>
  <Words>356</Words>
  <Application>Microsoft Macintosh PowerPoint</Application>
  <PresentationFormat>On-screen Show (4:3)</PresentationFormat>
  <Paragraphs>78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Learning Options Staff Meeting Jan 2012</vt:lpstr>
      <vt:lpstr>Learning Communities: Unlocking Student Potential </vt:lpstr>
      <vt:lpstr> “If you want to build a ship, don’t drum up people to collect wood and don’t assign them tasks and work, but rather teach them to long for the endless immensity of the sea”  Antoine de Saint Exupéry</vt:lpstr>
      <vt:lpstr>Program Learning Outcomes</vt:lpstr>
      <vt:lpstr>PowerPoint Presentation</vt:lpstr>
      <vt:lpstr> Learning Communities Studies</vt:lpstr>
      <vt:lpstr>Learning Communities Data</vt:lpstr>
      <vt:lpstr>The LC Paradox</vt:lpstr>
      <vt:lpstr>Fueling Student Success</vt:lpstr>
      <vt:lpstr>Debrief and Next Steps  </vt:lpstr>
      <vt:lpstr>Thanks for being part of the  Learning Communities program!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Ginger Holden</dc:creator>
  <cp:lastModifiedBy>Ginger Holden</cp:lastModifiedBy>
  <cp:revision>7</cp:revision>
  <dcterms:created xsi:type="dcterms:W3CDTF">2012-08-12T18:14:32Z</dcterms:created>
  <dcterms:modified xsi:type="dcterms:W3CDTF">2012-08-12T18:44:55Z</dcterms:modified>
</cp:coreProperties>
</file>